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0" r:id="rId2"/>
    <p:sldId id="257" r:id="rId3"/>
    <p:sldId id="302" r:id="rId4"/>
    <p:sldId id="304" r:id="rId5"/>
    <p:sldId id="260" r:id="rId6"/>
    <p:sldId id="299" r:id="rId7"/>
    <p:sldId id="283" r:id="rId8"/>
    <p:sldId id="285" r:id="rId9"/>
    <p:sldId id="274" r:id="rId10"/>
    <p:sldId id="292" r:id="rId11"/>
    <p:sldId id="305" r:id="rId12"/>
    <p:sldId id="306" r:id="rId13"/>
    <p:sldId id="307" r:id="rId14"/>
    <p:sldId id="30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475FA-B436-4356-A4BD-34E156B16AC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DF9FF-B6DA-442A-A6B4-EF06FE087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54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15E8E-19A6-4A8C-B58A-BC4CF2FB7CA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EASE</a:t>
            </a:r>
            <a:r>
              <a:rPr lang="en-US" baseline="0" dirty="0" smtClean="0"/>
              <a:t> 2001/2: ~35,000 rural HHs from 47 </a:t>
            </a:r>
            <a:r>
              <a:rPr lang="en-US" baseline="0" dirty="0" err="1" smtClean="0"/>
              <a:t>woredas</a:t>
            </a:r>
            <a:r>
              <a:rPr lang="en-US" baseline="0" dirty="0" smtClean="0"/>
              <a:t> (~750 HHs/</a:t>
            </a:r>
            <a:r>
              <a:rPr lang="en-US" baseline="0" dirty="0" err="1" smtClean="0"/>
              <a:t>woreda</a:t>
            </a:r>
            <a:r>
              <a:rPr lang="en-US" baseline="0" dirty="0" smtClean="0"/>
              <a:t>)-&gt;1,1 M HHs (5,6 M people) in Ethiopia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DF9FF-B6DA-442A-A6B4-EF06FE087D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748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DF9FF-B6DA-442A-A6B4-EF06FE087DA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187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DF9FF-B6DA-442A-A6B4-EF06FE087D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187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5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44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5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80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76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9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90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83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37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EA28F-889D-4107-AD48-AEDC26A9790A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99195-287A-45F7-A11E-2449F0A90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3398145"/>
            <a:ext cx="5410200" cy="144843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2800" dirty="0">
              <a:ln w="0">
                <a:noFill/>
              </a:ln>
              <a:solidFill>
                <a:srgbClr val="00000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  <a:p>
            <a:endParaRPr lang="en-US" sz="2800" dirty="0">
              <a:ln w="0">
                <a:noFill/>
              </a:ln>
              <a:solidFill>
                <a:srgbClr val="00000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68069"/>
            <a:ext cx="8610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5888" indent="-115888" algn="ctr"/>
            <a:r>
              <a:rPr lang="en-US" dirty="0" smtClean="0">
                <a:solidFill>
                  <a:srgbClr val="9BBB59">
                    <a:lumMod val="75000"/>
                  </a:srgbClr>
                </a:solidFill>
              </a:rPr>
              <a:t>Sustainable intensification of crop-livestock systems in the</a:t>
            </a:r>
          </a:p>
          <a:p>
            <a:pPr marL="115888" indent="-115888" algn="ctr"/>
            <a:r>
              <a:rPr lang="en-US" dirty="0" smtClean="0">
                <a:solidFill>
                  <a:srgbClr val="9BBB59">
                    <a:lumMod val="75000"/>
                  </a:srgbClr>
                </a:solidFill>
              </a:rPr>
              <a:t>Ethiopian highlands</a:t>
            </a:r>
          </a:p>
          <a:p>
            <a:pPr marL="115888" indent="-115888" algn="ctr"/>
            <a:r>
              <a:rPr lang="en-US" sz="1400" b="1" dirty="0" smtClean="0">
                <a:solidFill>
                  <a:srgbClr val="008000"/>
                </a:solidFill>
              </a:rPr>
              <a:t>ILRI, Addis Ababa, 30 January-2 February 2012</a:t>
            </a:r>
          </a:p>
        </p:txBody>
      </p:sp>
      <p:pic>
        <p:nvPicPr>
          <p:cNvPr id="14" name="Picture 2" descr="D:\temp\wz5023\CGIAR-CSI Logo 2011\cgiar-csi_new_logo_2011_final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57400" y="5975237"/>
            <a:ext cx="2286000" cy="512618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81000" y="1812610"/>
            <a:ext cx="86106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Sustainable Intensification Index 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n rural Ethiopia</a:t>
            </a:r>
            <a:endParaRPr lang="en-US" sz="3200" b="1" dirty="0" smtClean="0">
              <a:ln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Picture 3" descr="sm-ifpr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21828" y="5636742"/>
            <a:ext cx="1066800" cy="943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5943600"/>
            <a:ext cx="2034292" cy="512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742432"/>
            <a:ext cx="1143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98094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# of cattle owned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441713" cy="5488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43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Intensification index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5" y="1219199"/>
            <a:ext cx="8378448" cy="5511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487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Intensification index in the initial sites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82" y="1191490"/>
            <a:ext cx="8363890" cy="5437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10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Intensification index for wheat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53836"/>
            <a:ext cx="8385201" cy="5451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98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Intensification index for maize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47" y="1190625"/>
            <a:ext cx="8365223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519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availability: Ethiopia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HICE (1992, 1995, 1998, </a:t>
            </a:r>
            <a:r>
              <a:rPr lang="en-US" dirty="0" smtClean="0">
                <a:solidFill>
                  <a:srgbClr val="00B050"/>
                </a:solidFill>
              </a:rPr>
              <a:t>2000</a:t>
            </a:r>
            <a:r>
              <a:rPr lang="en-US" dirty="0" smtClean="0"/>
              <a:t>, 2004, 2010)</a:t>
            </a:r>
          </a:p>
          <a:p>
            <a:r>
              <a:rPr lang="en-US" dirty="0" smtClean="0"/>
              <a:t>WMS (1997, 2009)</a:t>
            </a:r>
          </a:p>
          <a:p>
            <a:r>
              <a:rPr lang="en-US" dirty="0" smtClean="0"/>
              <a:t>Census (1984, 1994, 2007)</a:t>
            </a:r>
          </a:p>
          <a:p>
            <a:r>
              <a:rPr lang="en-US" dirty="0" smtClean="0"/>
              <a:t>DHS (2000, 2005)</a:t>
            </a:r>
          </a:p>
          <a:p>
            <a:r>
              <a:rPr lang="en-US" dirty="0" smtClean="0"/>
              <a:t>Annual Agricultural Sample Survey (1989-…)</a:t>
            </a:r>
          </a:p>
          <a:p>
            <a:r>
              <a:rPr lang="en-US" dirty="0" smtClean="0"/>
              <a:t>Agricultural Sample Enumeration (</a:t>
            </a:r>
            <a:r>
              <a:rPr lang="en-US" dirty="0" smtClean="0">
                <a:solidFill>
                  <a:srgbClr val="00B050"/>
                </a:solidFill>
              </a:rPr>
              <a:t>2001/2</a:t>
            </a:r>
            <a:r>
              <a:rPr lang="en-US" dirty="0" smtClean="0"/>
              <a:t>)</a:t>
            </a:r>
          </a:p>
          <a:p>
            <a:r>
              <a:rPr lang="en-US" dirty="0" smtClean="0"/>
              <a:t>…?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4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N</a:t>
            </a:r>
            <a:r>
              <a:rPr lang="en-US" dirty="0" smtClean="0"/>
              <a:t>ormalized indices (0,1) with </a:t>
            </a:r>
            <a:r>
              <a:rPr lang="en-US" dirty="0"/>
              <a:t>weights based on the first principal component, the linear combination capturing the greatest variation among the set of variables: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Intensification index (INT)</a:t>
            </a:r>
            <a:r>
              <a:rPr lang="en-US" dirty="0" smtClean="0"/>
              <a:t>-&gt; head’s education, quantity of </a:t>
            </a:r>
            <a:r>
              <a:rPr lang="en-US" dirty="0" err="1" smtClean="0"/>
              <a:t>ino</a:t>
            </a:r>
            <a:r>
              <a:rPr lang="en-US" dirty="0" smtClean="0"/>
              <a:t>. </a:t>
            </a:r>
            <a:r>
              <a:rPr lang="en-US" dirty="0"/>
              <a:t>f</a:t>
            </a:r>
            <a:r>
              <a:rPr lang="en-US" dirty="0" smtClean="0"/>
              <a:t>ertilizer/land size, </a:t>
            </a:r>
            <a:r>
              <a:rPr lang="en-US" dirty="0" err="1" smtClean="0"/>
              <a:t>hh</a:t>
            </a:r>
            <a:r>
              <a:rPr lang="en-US" dirty="0" smtClean="0"/>
              <a:t> grows in </a:t>
            </a:r>
            <a:r>
              <a:rPr lang="en-US" dirty="0" err="1" smtClean="0"/>
              <a:t>belg</a:t>
            </a:r>
            <a:r>
              <a:rPr lang="en-US" dirty="0" smtClean="0"/>
              <a:t> season, use of irrigation, use of improved seeds, # of large TLU (cattle, asses, mules), ([crop] is grown)</a:t>
            </a:r>
            <a:endParaRPr lang="en-US" b="1" dirty="0" smtClean="0"/>
          </a:p>
          <a:p>
            <a:r>
              <a:rPr lang="en-US" b="1" i="1" dirty="0" smtClean="0"/>
              <a:t>Sustainability index</a:t>
            </a:r>
            <a:r>
              <a:rPr lang="en-US" i="1" dirty="0" smtClean="0"/>
              <a:t>-&gt; degradation, land and water availability/variability, erosion, SLM practices, NRM,…</a:t>
            </a:r>
          </a:p>
          <a:p>
            <a:pPr marL="0" indent="0">
              <a:buNone/>
            </a:pPr>
            <a:r>
              <a:rPr lang="en-US" b="1" i="1" dirty="0" smtClean="0"/>
              <a:t>-&gt; Currently we don’t have a SI index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49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we missing?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Intensification index (INT)</a:t>
            </a:r>
            <a:r>
              <a:rPr lang="en-US" dirty="0" smtClean="0"/>
              <a:t>-&gt; labor inputs, mechanization, pesticides, herbicides, soil quality, AEZ, </a:t>
            </a:r>
            <a:r>
              <a:rPr lang="en-US" dirty="0" smtClean="0"/>
              <a:t>quantity of utilized fertilizers/land size, # of TLU/land </a:t>
            </a:r>
            <a:r>
              <a:rPr lang="en-US" dirty="0"/>
              <a:t>size, yield? productivity? (depending on the intensification definition</a:t>
            </a:r>
            <a:r>
              <a:rPr lang="en-US" dirty="0" smtClean="0"/>
              <a:t>)</a:t>
            </a:r>
            <a:endParaRPr lang="en-US" b="1" dirty="0" smtClean="0"/>
          </a:p>
          <a:p>
            <a:endParaRPr lang="en-US" b="1" i="1" dirty="0" smtClean="0"/>
          </a:p>
          <a:p>
            <a:r>
              <a:rPr lang="en-US" b="1" dirty="0" smtClean="0"/>
              <a:t>Sustainability index</a:t>
            </a:r>
            <a:r>
              <a:rPr lang="en-US" dirty="0" smtClean="0"/>
              <a:t>-</a:t>
            </a:r>
            <a:r>
              <a:rPr lang="en-US" dirty="0" smtClean="0"/>
              <a:t>&gt;diversity of crop, social capital, engagement of private sector, future potential in agriculture and market access (in 5 years), # of trees planted and survived</a:t>
            </a:r>
            <a:endParaRPr lang="en-US" b="1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4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Ethiopia: characteristics of rural households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6477000"/>
            <a:ext cx="624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Note: according to the data, 80% of heads has no formal education (93% in HICE)</a:t>
            </a:r>
            <a:endParaRPr lang="en-US" sz="1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156036"/>
              </p:ext>
            </p:extLst>
          </p:nvPr>
        </p:nvGraphicFramePr>
        <p:xfrm>
          <a:off x="228602" y="1524000"/>
          <a:ext cx="8686797" cy="4542356"/>
        </p:xfrm>
        <a:graphic>
          <a:graphicData uri="http://schemas.openxmlformats.org/drawingml/2006/table">
            <a:tbl>
              <a:tblPr/>
              <a:tblGrid>
                <a:gridCol w="1737360"/>
                <a:gridCol w="388135"/>
                <a:gridCol w="831714"/>
                <a:gridCol w="425100"/>
                <a:gridCol w="480545"/>
                <a:gridCol w="429719"/>
                <a:gridCol w="665371"/>
                <a:gridCol w="665371"/>
                <a:gridCol w="485168"/>
                <a:gridCol w="817853"/>
                <a:gridCol w="817853"/>
                <a:gridCol w="462063"/>
                <a:gridCol w="480545"/>
              </a:tblGrid>
              <a:tr h="714287"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hh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size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average education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land area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PHC $1.25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PHC $2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povgap $1.25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povgap $2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INT index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INT index maize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INT index wheat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TLU large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TLU small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168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Tigray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0.97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0.84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Amhara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4.94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0.84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Oromiya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Somalie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5.93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0.68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0.85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-0.82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-0.86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Benishangul- Gumuz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0.93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-0.73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SNNPR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0.82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1.84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Gambela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7162800" y="1600200"/>
            <a:ext cx="838200" cy="449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6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Farm size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8301352" cy="5460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57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</a:t>
            </a:r>
            <a:r>
              <a:rPr lang="en-US" dirty="0" err="1" smtClean="0"/>
              <a:t>hhs</a:t>
            </a:r>
            <a:r>
              <a:rPr lang="en-US" dirty="0" smtClean="0"/>
              <a:t> growing wheat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73" y="1219200"/>
            <a:ext cx="8413959" cy="547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4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</a:t>
            </a:r>
            <a:r>
              <a:rPr lang="en-US" dirty="0" err="1" smtClean="0"/>
              <a:t>hhs</a:t>
            </a:r>
            <a:r>
              <a:rPr lang="en-US" dirty="0" smtClean="0"/>
              <a:t> growing maize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66" y="1219200"/>
            <a:ext cx="8321272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08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of </a:t>
            </a:r>
            <a:r>
              <a:rPr lang="en-US" dirty="0" err="1" smtClean="0"/>
              <a:t>hhs</a:t>
            </a:r>
            <a:r>
              <a:rPr lang="en-US" dirty="0" smtClean="0"/>
              <a:t> owning livestock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2999"/>
            <a:ext cx="8416636" cy="547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75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2012</TotalTime>
  <Words>495</Words>
  <Application>Microsoft Office PowerPoint</Application>
  <PresentationFormat>On-screen Show (4:3)</PresentationFormat>
  <Paragraphs>157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Data availability: Ethiopia</vt:lpstr>
      <vt:lpstr>Indices</vt:lpstr>
      <vt:lpstr>What are we missing?</vt:lpstr>
      <vt:lpstr>Ethiopia: characteristics of rural households</vt:lpstr>
      <vt:lpstr>Farm size</vt:lpstr>
      <vt:lpstr>% hhs growing wheat</vt:lpstr>
      <vt:lpstr>% hhs growing maize</vt:lpstr>
      <vt:lpstr>% of hhs owning livestock</vt:lpstr>
      <vt:lpstr># of cattle owned</vt:lpstr>
      <vt:lpstr>Intensification index</vt:lpstr>
      <vt:lpstr>Intensification index in the initial sites</vt:lpstr>
      <vt:lpstr>Intensification index for wheat</vt:lpstr>
      <vt:lpstr>Intensification index for maize</vt:lpstr>
    </vt:vector>
  </TitlesOfParts>
  <Company>IFPRI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Intensification of Cereal-Based Farming Systems in the Sudano-Sahelian Zone January 9-12, Tamale, Ghana</dc:title>
  <dc:creator>CAZZARRI</dc:creator>
  <cp:lastModifiedBy>CAZZARRI</cp:lastModifiedBy>
  <cp:revision>117</cp:revision>
  <dcterms:created xsi:type="dcterms:W3CDTF">2012-01-10T10:59:25Z</dcterms:created>
  <dcterms:modified xsi:type="dcterms:W3CDTF">2012-02-02T10:58:36Z</dcterms:modified>
</cp:coreProperties>
</file>